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A62B6-BCD8-4D26-96BF-F224FE87AF81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0BB2B-D704-4656-9536-433024DAA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5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0BB2B-D704-4656-9536-433024DAAF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0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0BB2B-D704-4656-9536-433024DAAF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14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0BB2B-D704-4656-9536-433024DAAF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49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0BB2B-D704-4656-9536-433024DAAF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19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0BB2B-D704-4656-9536-433024DAAF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5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0BB2B-D704-4656-9536-433024DAAF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4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0BB2B-D704-4656-9536-433024DAAF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81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0BB2B-D704-4656-9536-433024DAAF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52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0BB2B-D704-4656-9536-433024DAAF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7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A6A9F-19A7-9477-33E0-020A44FED3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424645-5579-007B-1482-FE1BFE15F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5225" y="3900550"/>
            <a:ext cx="5993300" cy="1655762"/>
          </a:xfrm>
        </p:spPr>
        <p:txBody>
          <a:bodyPr/>
          <a:lstStyle/>
          <a:p>
            <a:endParaRPr lang="pt-BR" dirty="0"/>
          </a:p>
          <a:p>
            <a:r>
              <a:rPr lang="pt-BR" sz="3200" b="1" dirty="0"/>
              <a:t>JAVA 25 – NEW FEATURES</a:t>
            </a:r>
          </a:p>
        </p:txBody>
      </p:sp>
      <p:pic>
        <p:nvPicPr>
          <p:cNvPr id="15" name="Imagem 14" descr="Logotipo&#10;&#10;O conteúdo gerado por IA pode estar incorreto.">
            <a:extLst>
              <a:ext uri="{FF2B5EF4-FFF2-40B4-BE49-F238E27FC236}">
                <a16:creationId xmlns:a16="http://schemas.microsoft.com/office/drawing/2014/main" id="{E6AC5855-9CE4-9741-F72E-D7E65A5A0B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246" t="17558" r="24137" b="38086"/>
          <a:stretch/>
        </p:blipFill>
        <p:spPr>
          <a:xfrm>
            <a:off x="4322276" y="1122363"/>
            <a:ext cx="2854105" cy="30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9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7F990-8662-B27E-B2F3-95D8083A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3208"/>
            <a:ext cx="9905998" cy="1029127"/>
          </a:xfrm>
        </p:spPr>
        <p:txBody>
          <a:bodyPr/>
          <a:lstStyle/>
          <a:p>
            <a:r>
              <a:rPr lang="pt-BR" dirty="0"/>
              <a:t>Java 25 new </a:t>
            </a:r>
            <a:r>
              <a:rPr lang="pt-BR" dirty="0" err="1"/>
              <a:t>FEatures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646B07-BA15-431A-F263-04700E72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12335"/>
            <a:ext cx="9905999" cy="1786140"/>
          </a:xfrm>
        </p:spPr>
        <p:txBody>
          <a:bodyPr>
            <a:normAutofit lnSpcReduction="10000"/>
          </a:bodyPr>
          <a:lstStyle/>
          <a:p>
            <a:r>
              <a:rPr lang="pt-BR" dirty="0"/>
              <a:t>Key </a:t>
            </a:r>
            <a:r>
              <a:rPr lang="pt-BR" dirty="0" err="1"/>
              <a:t>Derivation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API(JEP 510)</a:t>
            </a:r>
          </a:p>
          <a:p>
            <a:pPr lvl="1"/>
            <a:r>
              <a:rPr lang="pt-BR" dirty="0" err="1"/>
              <a:t>Provides</a:t>
            </a:r>
            <a:r>
              <a:rPr lang="pt-BR" dirty="0"/>
              <a:t> a standard API (</a:t>
            </a:r>
            <a:r>
              <a:rPr lang="pt-BR" dirty="0" err="1"/>
              <a:t>javax.crypto.KDF</a:t>
            </a:r>
            <a:r>
              <a:rPr lang="pt-BR" dirty="0"/>
              <a:t>) for </a:t>
            </a:r>
            <a:r>
              <a:rPr lang="pt-BR" dirty="0" err="1"/>
              <a:t>deriving</a:t>
            </a:r>
            <a:r>
              <a:rPr lang="pt-BR" dirty="0"/>
              <a:t> Keys</a:t>
            </a:r>
          </a:p>
          <a:p>
            <a:pPr lvl="1"/>
            <a:r>
              <a:rPr lang="en-US" dirty="0"/>
              <a:t>Official support for KDFs (e.g. HKDF) directly in the JDK.</a:t>
            </a:r>
            <a:endParaRPr lang="pt-BR" dirty="0"/>
          </a:p>
          <a:p>
            <a:pPr lvl="1"/>
            <a:r>
              <a:rPr lang="en-US" dirty="0"/>
              <a:t>Unified usage instead of relying on external libraries or homegrown implementations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D7E3337-2448-F1E1-10AA-395C674C17B8}"/>
              </a:ext>
            </a:extLst>
          </p:cNvPr>
          <p:cNvSpPr txBox="1">
            <a:spLocks/>
          </p:cNvSpPr>
          <p:nvPr/>
        </p:nvSpPr>
        <p:spPr>
          <a:xfrm>
            <a:off x="1597326" y="2809459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21</a:t>
            </a:r>
          </a:p>
          <a:p>
            <a:endParaRPr lang="pt-B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0E5205-9338-FC17-DC28-384F8A0777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81" b="4705"/>
          <a:stretch/>
        </p:blipFill>
        <p:spPr>
          <a:xfrm>
            <a:off x="6733234" y="3226269"/>
            <a:ext cx="4312858" cy="3364302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E228162-8638-DD2B-D892-DB1A6166FD4F}"/>
              </a:ext>
            </a:extLst>
          </p:cNvPr>
          <p:cNvSpPr txBox="1">
            <a:spLocks/>
          </p:cNvSpPr>
          <p:nvPr/>
        </p:nvSpPr>
        <p:spPr>
          <a:xfrm>
            <a:off x="7626612" y="2814096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25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7719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7F990-8662-B27E-B2F3-95D8083A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3208"/>
            <a:ext cx="9905998" cy="1029127"/>
          </a:xfrm>
        </p:spPr>
        <p:txBody>
          <a:bodyPr/>
          <a:lstStyle/>
          <a:p>
            <a:r>
              <a:rPr lang="pt-BR" dirty="0"/>
              <a:t>Java 25 new </a:t>
            </a:r>
            <a:r>
              <a:rPr lang="pt-BR" dirty="0" err="1"/>
              <a:t>FEatures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646B07-BA15-431A-F263-04700E72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12334"/>
            <a:ext cx="9905999" cy="1596359"/>
          </a:xfrm>
        </p:spPr>
        <p:txBody>
          <a:bodyPr>
            <a:normAutofit/>
          </a:bodyPr>
          <a:lstStyle/>
          <a:p>
            <a:r>
              <a:rPr lang="pt-BR" dirty="0"/>
              <a:t>PEM (</a:t>
            </a:r>
            <a:r>
              <a:rPr lang="pt-BR" dirty="0" err="1"/>
              <a:t>Privacy</a:t>
            </a:r>
            <a:r>
              <a:rPr lang="pt-BR" dirty="0"/>
              <a:t>-Enhanced Mail) </a:t>
            </a:r>
            <a:r>
              <a:rPr lang="pt-BR" dirty="0" err="1"/>
              <a:t>Encoding</a:t>
            </a:r>
            <a:r>
              <a:rPr lang="pt-BR" dirty="0"/>
              <a:t> (JEP 470 - preview)</a:t>
            </a:r>
          </a:p>
          <a:p>
            <a:pPr lvl="1"/>
            <a:r>
              <a:rPr lang="en-US" dirty="0"/>
              <a:t>API for encoding objects that represent cryptographic key</a:t>
            </a:r>
          </a:p>
          <a:p>
            <a:pPr lvl="1"/>
            <a:r>
              <a:rPr lang="en-US" dirty="0"/>
              <a:t>Simplify integration with authentication and security systems</a:t>
            </a:r>
          </a:p>
          <a:p>
            <a:pPr lvl="1"/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D7E3337-2448-F1E1-10AA-395C674C17B8}"/>
              </a:ext>
            </a:extLst>
          </p:cNvPr>
          <p:cNvSpPr txBox="1">
            <a:spLocks/>
          </p:cNvSpPr>
          <p:nvPr/>
        </p:nvSpPr>
        <p:spPr>
          <a:xfrm>
            <a:off x="1580073" y="2704005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21</a:t>
            </a:r>
          </a:p>
          <a:p>
            <a:endParaRPr lang="pt-BR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E228162-8638-DD2B-D892-DB1A6166FD4F}"/>
              </a:ext>
            </a:extLst>
          </p:cNvPr>
          <p:cNvSpPr txBox="1">
            <a:spLocks/>
          </p:cNvSpPr>
          <p:nvPr/>
        </p:nvSpPr>
        <p:spPr>
          <a:xfrm>
            <a:off x="7446106" y="2761560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25</a:t>
            </a:r>
          </a:p>
          <a:p>
            <a:endParaRPr lang="pt-BR" dirty="0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B2149DA-A65E-2223-C43D-89B595AE7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630" y="3191773"/>
            <a:ext cx="5973963" cy="314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62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7F990-8662-B27E-B2F3-95D8083A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3208"/>
            <a:ext cx="9905998" cy="1029127"/>
          </a:xfrm>
        </p:spPr>
        <p:txBody>
          <a:bodyPr/>
          <a:lstStyle/>
          <a:p>
            <a:r>
              <a:rPr lang="pt-BR" dirty="0"/>
              <a:t>Java 25 new </a:t>
            </a:r>
            <a:r>
              <a:rPr lang="pt-BR" dirty="0" err="1"/>
              <a:t>FEatures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646B07-BA15-431A-F263-04700E72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12335"/>
            <a:ext cx="9905999" cy="1160402"/>
          </a:xfrm>
        </p:spPr>
        <p:txBody>
          <a:bodyPr/>
          <a:lstStyle/>
          <a:p>
            <a:r>
              <a:rPr lang="pt-BR" dirty="0" err="1"/>
              <a:t>Scoped</a:t>
            </a:r>
            <a:r>
              <a:rPr lang="pt-BR" dirty="0"/>
              <a:t> </a:t>
            </a:r>
            <a:r>
              <a:rPr lang="pt-BR" dirty="0" err="1"/>
              <a:t>Values</a:t>
            </a:r>
            <a:r>
              <a:rPr lang="pt-BR" dirty="0"/>
              <a:t> (JEP 506)</a:t>
            </a:r>
          </a:p>
          <a:p>
            <a:pPr lvl="1"/>
            <a:r>
              <a:rPr lang="en-US" dirty="0"/>
              <a:t>More efficient way to share immutable data between threads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D7E3337-2448-F1E1-10AA-395C674C17B8}"/>
              </a:ext>
            </a:extLst>
          </p:cNvPr>
          <p:cNvSpPr txBox="1">
            <a:spLocks/>
          </p:cNvSpPr>
          <p:nvPr/>
        </p:nvSpPr>
        <p:spPr>
          <a:xfrm>
            <a:off x="1588699" y="2291848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21</a:t>
            </a:r>
          </a:p>
          <a:p>
            <a:endParaRPr lang="pt-B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0E5205-9338-FC17-DC28-384F8A0777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48" b="468"/>
          <a:stretch/>
        </p:blipFill>
        <p:spPr>
          <a:xfrm>
            <a:off x="6028113" y="2689933"/>
            <a:ext cx="5413843" cy="3994952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E228162-8638-DD2B-D892-DB1A6166FD4F}"/>
              </a:ext>
            </a:extLst>
          </p:cNvPr>
          <p:cNvSpPr txBox="1">
            <a:spLocks/>
          </p:cNvSpPr>
          <p:nvPr/>
        </p:nvSpPr>
        <p:spPr>
          <a:xfrm>
            <a:off x="7471985" y="2272737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25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7294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7F990-8662-B27E-B2F3-95D8083A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3208"/>
            <a:ext cx="9905998" cy="1029127"/>
          </a:xfrm>
        </p:spPr>
        <p:txBody>
          <a:bodyPr/>
          <a:lstStyle/>
          <a:p>
            <a:r>
              <a:rPr lang="pt-BR" dirty="0"/>
              <a:t>Java 25 new </a:t>
            </a:r>
            <a:r>
              <a:rPr lang="pt-BR" dirty="0" err="1"/>
              <a:t>FEatures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646B07-BA15-431A-F263-04700E72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12334"/>
            <a:ext cx="9905999" cy="1639491"/>
          </a:xfrm>
        </p:spPr>
        <p:txBody>
          <a:bodyPr>
            <a:normAutofit fontScale="92500" lnSpcReduction="10000"/>
          </a:bodyPr>
          <a:lstStyle/>
          <a:p>
            <a:r>
              <a:rPr lang="pt-BR" dirty="0" err="1"/>
              <a:t>Stable</a:t>
            </a:r>
            <a:r>
              <a:rPr lang="pt-BR" dirty="0"/>
              <a:t> </a:t>
            </a:r>
            <a:r>
              <a:rPr lang="pt-BR" dirty="0" err="1"/>
              <a:t>Values</a:t>
            </a:r>
            <a:r>
              <a:rPr lang="pt-BR" dirty="0"/>
              <a:t> (JEP 502 - preview)</a:t>
            </a:r>
          </a:p>
          <a:p>
            <a:pPr lvl="1"/>
            <a:r>
              <a:rPr lang="en-US" dirty="0"/>
              <a:t>Kind variable that hold immutable data</a:t>
            </a:r>
          </a:p>
          <a:p>
            <a:pPr lvl="1"/>
            <a:r>
              <a:rPr lang="en-US" dirty="0"/>
              <a:t>Treated as constants by the JVM</a:t>
            </a:r>
          </a:p>
          <a:p>
            <a:pPr lvl="1"/>
            <a:r>
              <a:rPr lang="en-US" dirty="0"/>
              <a:t>Flexibility as to the timing of their initialization</a:t>
            </a:r>
          </a:p>
          <a:p>
            <a:pPr lvl="1"/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D7E3337-2448-F1E1-10AA-395C674C17B8}"/>
              </a:ext>
            </a:extLst>
          </p:cNvPr>
          <p:cNvSpPr txBox="1">
            <a:spLocks/>
          </p:cNvSpPr>
          <p:nvPr/>
        </p:nvSpPr>
        <p:spPr>
          <a:xfrm>
            <a:off x="1580073" y="2964706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21</a:t>
            </a:r>
          </a:p>
          <a:p>
            <a:endParaRPr lang="pt-B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0E5205-9338-FC17-DC28-384F8A0777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07" r="2208"/>
          <a:stretch/>
        </p:blipFill>
        <p:spPr>
          <a:xfrm>
            <a:off x="6096000" y="3758430"/>
            <a:ext cx="5989331" cy="1916215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E228162-8638-DD2B-D892-DB1A6166FD4F}"/>
              </a:ext>
            </a:extLst>
          </p:cNvPr>
          <p:cNvSpPr txBox="1">
            <a:spLocks/>
          </p:cNvSpPr>
          <p:nvPr/>
        </p:nvSpPr>
        <p:spPr>
          <a:xfrm>
            <a:off x="7463359" y="2945595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25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8627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7F990-8662-B27E-B2F3-95D8083A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3208"/>
            <a:ext cx="9905998" cy="1029127"/>
          </a:xfrm>
        </p:spPr>
        <p:txBody>
          <a:bodyPr/>
          <a:lstStyle/>
          <a:p>
            <a:r>
              <a:rPr lang="pt-BR" dirty="0"/>
              <a:t>Java 25 new </a:t>
            </a:r>
            <a:r>
              <a:rPr lang="pt-BR" dirty="0" err="1"/>
              <a:t>FEatures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646B07-BA15-431A-F263-04700E72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12334"/>
            <a:ext cx="9027542" cy="1639491"/>
          </a:xfrm>
        </p:spPr>
        <p:txBody>
          <a:bodyPr>
            <a:normAutofit lnSpcReduction="10000"/>
          </a:bodyPr>
          <a:lstStyle/>
          <a:p>
            <a:r>
              <a:rPr lang="pt-BR" dirty="0" err="1"/>
              <a:t>Structured</a:t>
            </a:r>
            <a:r>
              <a:rPr lang="pt-BR" dirty="0"/>
              <a:t> </a:t>
            </a:r>
            <a:r>
              <a:rPr lang="pt-BR" dirty="0" err="1"/>
              <a:t>Concurrency</a:t>
            </a:r>
            <a:r>
              <a:rPr lang="pt-BR" dirty="0"/>
              <a:t> (JEP 505 - preview)</a:t>
            </a:r>
          </a:p>
          <a:p>
            <a:pPr lvl="1"/>
            <a:r>
              <a:rPr lang="en-US" dirty="0"/>
              <a:t>Simplify concurrent programming</a:t>
            </a:r>
          </a:p>
          <a:p>
            <a:pPr lvl="1"/>
            <a:r>
              <a:rPr lang="en-US" dirty="0"/>
              <a:t>Groups of related tasks running in different threads as single units of </a:t>
            </a:r>
            <a:r>
              <a:rPr lang="en-US" dirty="0" err="1"/>
              <a:t>workFlexibility</a:t>
            </a:r>
            <a:r>
              <a:rPr lang="en-US" dirty="0"/>
              <a:t> as to the timing of their initialization</a:t>
            </a:r>
          </a:p>
          <a:p>
            <a:pPr lvl="1"/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D7E3337-2448-F1E1-10AA-395C674C17B8}"/>
              </a:ext>
            </a:extLst>
          </p:cNvPr>
          <p:cNvSpPr txBox="1">
            <a:spLocks/>
          </p:cNvSpPr>
          <p:nvPr/>
        </p:nvSpPr>
        <p:spPr>
          <a:xfrm>
            <a:off x="1580073" y="2964706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21</a:t>
            </a:r>
          </a:p>
          <a:p>
            <a:endParaRPr lang="pt-B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0E5205-9338-FC17-DC28-384F8A0777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83" b="2083"/>
          <a:stretch/>
        </p:blipFill>
        <p:spPr>
          <a:xfrm>
            <a:off x="5878665" y="3384151"/>
            <a:ext cx="5563292" cy="3318574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E228162-8638-DD2B-D892-DB1A6166FD4F}"/>
              </a:ext>
            </a:extLst>
          </p:cNvPr>
          <p:cNvSpPr txBox="1">
            <a:spLocks/>
          </p:cNvSpPr>
          <p:nvPr/>
        </p:nvSpPr>
        <p:spPr>
          <a:xfrm>
            <a:off x="7463359" y="2945595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25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1765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7F990-8662-B27E-B2F3-95D8083A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3208"/>
            <a:ext cx="9905998" cy="1029127"/>
          </a:xfrm>
        </p:spPr>
        <p:txBody>
          <a:bodyPr/>
          <a:lstStyle/>
          <a:p>
            <a:r>
              <a:rPr lang="pt-BR" dirty="0"/>
              <a:t>Java 25 new </a:t>
            </a:r>
            <a:r>
              <a:rPr lang="pt-BR" dirty="0" err="1"/>
              <a:t>FEatures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646B07-BA15-431A-F263-04700E72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12334"/>
            <a:ext cx="9027542" cy="1639491"/>
          </a:xfrm>
        </p:spPr>
        <p:txBody>
          <a:bodyPr>
            <a:normAutofit lnSpcReduction="10000"/>
          </a:bodyPr>
          <a:lstStyle/>
          <a:p>
            <a:r>
              <a:rPr lang="pt-BR" dirty="0" err="1"/>
              <a:t>Structured</a:t>
            </a:r>
            <a:r>
              <a:rPr lang="pt-BR" dirty="0"/>
              <a:t> </a:t>
            </a:r>
            <a:r>
              <a:rPr lang="pt-BR" dirty="0" err="1"/>
              <a:t>Concurrency</a:t>
            </a:r>
            <a:r>
              <a:rPr lang="pt-BR" dirty="0"/>
              <a:t> (JEP 508 - </a:t>
            </a:r>
            <a:r>
              <a:rPr lang="pt-BR" dirty="0" err="1"/>
              <a:t>Incubator</a:t>
            </a:r>
            <a:r>
              <a:rPr lang="pt-BR" dirty="0"/>
              <a:t>)</a:t>
            </a:r>
          </a:p>
          <a:p>
            <a:pPr lvl="1"/>
            <a:r>
              <a:rPr lang="en-US" dirty="0"/>
              <a:t>API to express vector computations that reliably compile at runtime to optimal vector instructions on supported CPUs</a:t>
            </a:r>
          </a:p>
          <a:p>
            <a:pPr lvl="1"/>
            <a:r>
              <a:rPr lang="en-US" dirty="0"/>
              <a:t>achieving performance superior to equivalent scalar computations</a:t>
            </a:r>
          </a:p>
          <a:p>
            <a:pPr lvl="1"/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D7E3337-2448-F1E1-10AA-395C674C17B8}"/>
              </a:ext>
            </a:extLst>
          </p:cNvPr>
          <p:cNvSpPr txBox="1">
            <a:spLocks/>
          </p:cNvSpPr>
          <p:nvPr/>
        </p:nvSpPr>
        <p:spPr>
          <a:xfrm>
            <a:off x="1580073" y="2964706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21</a:t>
            </a:r>
          </a:p>
          <a:p>
            <a:endParaRPr lang="pt-B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0E5205-9338-FC17-DC28-384F8A0777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33" b="2133"/>
          <a:stretch/>
        </p:blipFill>
        <p:spPr>
          <a:xfrm>
            <a:off x="5878665" y="3384151"/>
            <a:ext cx="5563292" cy="3318574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E228162-8638-DD2B-D892-DB1A6166FD4F}"/>
              </a:ext>
            </a:extLst>
          </p:cNvPr>
          <p:cNvSpPr txBox="1">
            <a:spLocks/>
          </p:cNvSpPr>
          <p:nvPr/>
        </p:nvSpPr>
        <p:spPr>
          <a:xfrm>
            <a:off x="7463359" y="2945595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25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6562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7F990-8662-B27E-B2F3-95D8083A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Generational</a:t>
            </a:r>
            <a:r>
              <a:rPr lang="pt-BR" dirty="0"/>
              <a:t> </a:t>
            </a:r>
            <a:r>
              <a:rPr lang="pt-BR" dirty="0" err="1"/>
              <a:t>Shenandoah</a:t>
            </a:r>
            <a:r>
              <a:rPr lang="pt-BR" dirty="0"/>
              <a:t> – (JEP 521)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646B07-BA15-431A-F263-04700E726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improvement aims to optimize performance, especially in memory-intensive and latency-sensitive workloads</a:t>
            </a:r>
          </a:p>
          <a:p>
            <a:r>
              <a:rPr lang="en-US"/>
              <a:t>Grouping </a:t>
            </a:r>
            <a:r>
              <a:rPr lang="en-US" dirty="0"/>
              <a:t>objects into young and old generations for more efficient memory management.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7415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7F990-8662-B27E-B2F3-95D8083A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646B07-BA15-431A-F263-04700E726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Java LTS Versions</a:t>
            </a:r>
          </a:p>
          <a:p>
            <a:r>
              <a:rPr lang="pt-BR" dirty="0"/>
              <a:t>New Features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3" name="Imagem 12" descr="Caneca de café&#10;&#10;O conteúdo gerado por IA pode estar incorreto.">
            <a:extLst>
              <a:ext uri="{FF2B5EF4-FFF2-40B4-BE49-F238E27FC236}">
                <a16:creationId xmlns:a16="http://schemas.microsoft.com/office/drawing/2014/main" id="{E6AB84A5-491F-9684-FD3C-C223521340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939"/>
          <a:stretch/>
        </p:blipFill>
        <p:spPr>
          <a:xfrm>
            <a:off x="4608940" y="1617175"/>
            <a:ext cx="4322275" cy="380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00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7F990-8662-B27E-B2F3-95D8083A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LTS Versions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646B07-BA15-431A-F263-04700E726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LTS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/>
              <a:t>Long-Term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, in </a:t>
            </a:r>
            <a:r>
              <a:rPr lang="pt-BR" dirty="0" err="1"/>
              <a:t>other</a:t>
            </a:r>
            <a:r>
              <a:rPr lang="pt-BR" dirty="0"/>
              <a:t> words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receive</a:t>
            </a:r>
            <a:r>
              <a:rPr lang="pt-BR" dirty="0"/>
              <a:t> updates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performance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security</a:t>
            </a:r>
            <a:r>
              <a:rPr lang="pt-BR" dirty="0"/>
              <a:t> fixes for a </a:t>
            </a:r>
            <a:r>
              <a:rPr lang="pt-BR" dirty="0" err="1"/>
              <a:t>long</a:t>
            </a:r>
            <a:r>
              <a:rPr lang="pt-BR" dirty="0"/>
              <a:t> </a:t>
            </a:r>
            <a:r>
              <a:rPr lang="pt-BR" dirty="0" err="1"/>
              <a:t>period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3 Years </a:t>
            </a:r>
          </a:p>
          <a:p>
            <a:r>
              <a:rPr lang="pt-BR" dirty="0"/>
              <a:t>LTS Versions are: Java 8, Java 11, Java 17, Java 21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now</a:t>
            </a:r>
            <a:r>
              <a:rPr lang="pt-BR" dirty="0"/>
              <a:t> Java 25</a:t>
            </a:r>
          </a:p>
          <a:p>
            <a:r>
              <a:rPr lang="pt-BR" dirty="0"/>
              <a:t>It </a:t>
            </a:r>
            <a:r>
              <a:rPr lang="pt-BR" dirty="0" err="1"/>
              <a:t>is</a:t>
            </a:r>
            <a:r>
              <a:rPr lang="pt-BR" dirty="0"/>
              <a:t> a trend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reduce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time </a:t>
            </a:r>
            <a:r>
              <a:rPr lang="pt-BR" dirty="0" err="1"/>
              <a:t>space</a:t>
            </a:r>
            <a:r>
              <a:rPr lang="pt-BR" dirty="0"/>
              <a:t> </a:t>
            </a:r>
            <a:r>
              <a:rPr lang="pt-BR" dirty="0" err="1"/>
              <a:t>between</a:t>
            </a:r>
            <a:r>
              <a:rPr lang="pt-BR" dirty="0"/>
              <a:t> LTS </a:t>
            </a:r>
            <a:r>
              <a:rPr lang="pt-BR" dirty="0" err="1"/>
              <a:t>lunch</a:t>
            </a:r>
            <a:r>
              <a:rPr lang="pt-BR" dirty="0"/>
              <a:t>. </a:t>
            </a:r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see</a:t>
            </a:r>
            <a:endParaRPr lang="pt-BR" dirty="0"/>
          </a:p>
          <a:p>
            <a:r>
              <a:rPr lang="pt-BR" dirty="0"/>
              <a:t>8 </a:t>
            </a:r>
            <a:r>
              <a:rPr lang="pt-BR" dirty="0" err="1"/>
              <a:t>to</a:t>
            </a:r>
            <a:r>
              <a:rPr lang="pt-BR" dirty="0"/>
              <a:t> 11 (4 Years), 11 </a:t>
            </a:r>
            <a:r>
              <a:rPr lang="pt-BR" dirty="0" err="1"/>
              <a:t>to</a:t>
            </a:r>
            <a:r>
              <a:rPr lang="pt-BR" dirty="0"/>
              <a:t> 17 (3 Years), 17 </a:t>
            </a:r>
            <a:r>
              <a:rPr lang="pt-BR" dirty="0" err="1"/>
              <a:t>to</a:t>
            </a:r>
            <a:r>
              <a:rPr lang="pt-BR" dirty="0"/>
              <a:t> 21 (2 Years), 21 </a:t>
            </a:r>
            <a:r>
              <a:rPr lang="pt-BR" dirty="0" err="1"/>
              <a:t>to</a:t>
            </a:r>
            <a:r>
              <a:rPr lang="pt-BR" dirty="0"/>
              <a:t> 25 (2 Years),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now</a:t>
            </a:r>
            <a:r>
              <a:rPr lang="pt-BR" dirty="0"/>
              <a:t> Oracle trend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maitain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offen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lts</a:t>
            </a:r>
            <a:r>
              <a:rPr lang="pt-BR" dirty="0"/>
              <a:t> </a:t>
            </a:r>
            <a:r>
              <a:rPr lang="pt-BR" dirty="0" err="1"/>
              <a:t>lunch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8181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7F990-8662-B27E-B2F3-95D8083A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3208"/>
            <a:ext cx="9905998" cy="1029127"/>
          </a:xfrm>
        </p:spPr>
        <p:txBody>
          <a:bodyPr/>
          <a:lstStyle/>
          <a:p>
            <a:r>
              <a:rPr lang="pt-BR" dirty="0"/>
              <a:t>Java 25 new </a:t>
            </a:r>
            <a:r>
              <a:rPr lang="pt-BR" dirty="0" err="1"/>
              <a:t>FEatures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646B07-BA15-431A-F263-04700E72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12335"/>
            <a:ext cx="9905999" cy="1179513"/>
          </a:xfrm>
        </p:spPr>
        <p:txBody>
          <a:bodyPr/>
          <a:lstStyle/>
          <a:p>
            <a:r>
              <a:rPr lang="pt-BR" dirty="0" err="1"/>
              <a:t>Primitive</a:t>
            </a:r>
            <a:r>
              <a:rPr lang="pt-BR" dirty="0"/>
              <a:t> </a:t>
            </a:r>
            <a:r>
              <a:rPr lang="pt-BR" dirty="0" err="1"/>
              <a:t>Types</a:t>
            </a:r>
            <a:r>
              <a:rPr lang="pt-BR" dirty="0"/>
              <a:t> in </a:t>
            </a:r>
            <a:r>
              <a:rPr lang="pt-BR" dirty="0" err="1"/>
              <a:t>Patterns</a:t>
            </a:r>
            <a:r>
              <a:rPr lang="pt-BR" dirty="0"/>
              <a:t> (JEP 507 – Preview)</a:t>
            </a:r>
          </a:p>
          <a:p>
            <a:pPr lvl="1"/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now</a:t>
            </a:r>
            <a:r>
              <a:rPr lang="pt-BR" dirty="0"/>
              <a:t> use </a:t>
            </a:r>
            <a:r>
              <a:rPr lang="pt-BR" dirty="0" err="1"/>
              <a:t>primitive</a:t>
            </a:r>
            <a:r>
              <a:rPr lang="pt-BR" dirty="0"/>
              <a:t> </a:t>
            </a:r>
            <a:r>
              <a:rPr lang="pt-BR" dirty="0" err="1"/>
              <a:t>types</a:t>
            </a:r>
            <a:r>
              <a:rPr lang="pt-BR" dirty="0"/>
              <a:t> in </a:t>
            </a:r>
            <a:r>
              <a:rPr lang="pt-BR" dirty="0" err="1"/>
              <a:t>instance</a:t>
            </a:r>
            <a:r>
              <a:rPr lang="pt-BR" dirty="0"/>
              <a:t> </a:t>
            </a:r>
            <a:r>
              <a:rPr lang="pt-BR" dirty="0" err="1"/>
              <a:t>of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F5918-0716-FEA7-7E3E-F6C6611F35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" r="588"/>
          <a:stretch/>
        </p:blipFill>
        <p:spPr>
          <a:xfrm>
            <a:off x="912195" y="2668160"/>
            <a:ext cx="5040031" cy="3229426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D7E3337-2448-F1E1-10AA-395C674C17B8}"/>
              </a:ext>
            </a:extLst>
          </p:cNvPr>
          <p:cNvSpPr txBox="1">
            <a:spLocks/>
          </p:cNvSpPr>
          <p:nvPr/>
        </p:nvSpPr>
        <p:spPr>
          <a:xfrm>
            <a:off x="1588699" y="2291848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21</a:t>
            </a:r>
          </a:p>
          <a:p>
            <a:endParaRPr lang="pt-B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0E5205-9338-FC17-DC28-384F8A0777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70" b="1670"/>
          <a:stretch/>
        </p:blipFill>
        <p:spPr>
          <a:xfrm>
            <a:off x="6040072" y="2668159"/>
            <a:ext cx="5389928" cy="3229426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E228162-8638-DD2B-D892-DB1A6166FD4F}"/>
              </a:ext>
            </a:extLst>
          </p:cNvPr>
          <p:cNvSpPr txBox="1">
            <a:spLocks/>
          </p:cNvSpPr>
          <p:nvPr/>
        </p:nvSpPr>
        <p:spPr>
          <a:xfrm>
            <a:off x="7471985" y="2272737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25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8225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7F990-8662-B27E-B2F3-95D8083A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3208"/>
            <a:ext cx="9905998" cy="1029127"/>
          </a:xfrm>
        </p:spPr>
        <p:txBody>
          <a:bodyPr/>
          <a:lstStyle/>
          <a:p>
            <a:r>
              <a:rPr lang="pt-BR" dirty="0"/>
              <a:t>Java 25 new </a:t>
            </a:r>
            <a:r>
              <a:rPr lang="pt-BR" dirty="0" err="1"/>
              <a:t>FEatures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646B07-BA15-431A-F263-04700E72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12335"/>
            <a:ext cx="9905999" cy="1160402"/>
          </a:xfrm>
        </p:spPr>
        <p:txBody>
          <a:bodyPr/>
          <a:lstStyle/>
          <a:p>
            <a:r>
              <a:rPr lang="pt-BR" dirty="0" err="1"/>
              <a:t>Primitive</a:t>
            </a:r>
            <a:r>
              <a:rPr lang="pt-BR" dirty="0"/>
              <a:t> </a:t>
            </a:r>
            <a:r>
              <a:rPr lang="pt-BR" dirty="0" err="1"/>
              <a:t>Types</a:t>
            </a:r>
            <a:r>
              <a:rPr lang="pt-BR" dirty="0"/>
              <a:t> in </a:t>
            </a:r>
            <a:r>
              <a:rPr lang="pt-BR" dirty="0" err="1"/>
              <a:t>Patterns</a:t>
            </a:r>
            <a:r>
              <a:rPr lang="pt-BR" dirty="0"/>
              <a:t> (JEP 507 – Preview)</a:t>
            </a:r>
          </a:p>
          <a:p>
            <a:pPr lvl="1"/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now</a:t>
            </a:r>
            <a:r>
              <a:rPr lang="pt-BR" dirty="0"/>
              <a:t> use </a:t>
            </a:r>
            <a:r>
              <a:rPr lang="pt-BR" dirty="0" err="1"/>
              <a:t>primitive</a:t>
            </a:r>
            <a:r>
              <a:rPr lang="pt-BR" dirty="0"/>
              <a:t> </a:t>
            </a:r>
            <a:r>
              <a:rPr lang="pt-BR" dirty="0" err="1"/>
              <a:t>types</a:t>
            </a:r>
            <a:r>
              <a:rPr lang="pt-BR" dirty="0"/>
              <a:t> switch-case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F5918-0716-FEA7-7E3E-F6C6611F35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7" b="737"/>
          <a:stretch/>
        </p:blipFill>
        <p:spPr>
          <a:xfrm>
            <a:off x="912195" y="2668160"/>
            <a:ext cx="5040031" cy="3229426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D7E3337-2448-F1E1-10AA-395C674C17B8}"/>
              </a:ext>
            </a:extLst>
          </p:cNvPr>
          <p:cNvSpPr txBox="1">
            <a:spLocks/>
          </p:cNvSpPr>
          <p:nvPr/>
        </p:nvSpPr>
        <p:spPr>
          <a:xfrm>
            <a:off x="1588699" y="2291848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21</a:t>
            </a:r>
          </a:p>
          <a:p>
            <a:endParaRPr lang="pt-B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0E5205-9338-FC17-DC28-384F8A0777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445" b="4445"/>
          <a:stretch/>
        </p:blipFill>
        <p:spPr>
          <a:xfrm>
            <a:off x="6040072" y="2668159"/>
            <a:ext cx="5389928" cy="3229426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E228162-8638-DD2B-D892-DB1A6166FD4F}"/>
              </a:ext>
            </a:extLst>
          </p:cNvPr>
          <p:cNvSpPr txBox="1">
            <a:spLocks/>
          </p:cNvSpPr>
          <p:nvPr/>
        </p:nvSpPr>
        <p:spPr>
          <a:xfrm>
            <a:off x="7471985" y="2272737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25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1133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7F990-8662-B27E-B2F3-95D8083A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3208"/>
            <a:ext cx="9905998" cy="1029127"/>
          </a:xfrm>
        </p:spPr>
        <p:txBody>
          <a:bodyPr/>
          <a:lstStyle/>
          <a:p>
            <a:r>
              <a:rPr lang="pt-BR" dirty="0"/>
              <a:t>Java 25 new </a:t>
            </a:r>
            <a:r>
              <a:rPr lang="pt-BR" dirty="0" err="1"/>
              <a:t>FEatures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646B07-BA15-431A-F263-04700E72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12335"/>
            <a:ext cx="9905999" cy="1160402"/>
          </a:xfrm>
        </p:spPr>
        <p:txBody>
          <a:bodyPr/>
          <a:lstStyle/>
          <a:p>
            <a:r>
              <a:rPr lang="pt-BR" dirty="0" err="1"/>
              <a:t>Primitive</a:t>
            </a:r>
            <a:r>
              <a:rPr lang="pt-BR" dirty="0"/>
              <a:t> </a:t>
            </a:r>
            <a:r>
              <a:rPr lang="pt-BR" dirty="0" err="1"/>
              <a:t>Types</a:t>
            </a:r>
            <a:r>
              <a:rPr lang="pt-BR" dirty="0"/>
              <a:t> in </a:t>
            </a:r>
            <a:r>
              <a:rPr lang="pt-BR" dirty="0" err="1"/>
              <a:t>Patterns</a:t>
            </a:r>
            <a:r>
              <a:rPr lang="pt-BR" dirty="0"/>
              <a:t> (JEP 507 – Preview)</a:t>
            </a:r>
          </a:p>
          <a:p>
            <a:pPr lvl="1"/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now</a:t>
            </a:r>
            <a:r>
              <a:rPr lang="pt-BR" dirty="0"/>
              <a:t> use </a:t>
            </a:r>
            <a:r>
              <a:rPr lang="pt-BR" dirty="0" err="1"/>
              <a:t>primitive</a:t>
            </a:r>
            <a:r>
              <a:rPr lang="pt-BR" dirty="0"/>
              <a:t> </a:t>
            </a:r>
            <a:r>
              <a:rPr lang="pt-BR" dirty="0" err="1"/>
              <a:t>types</a:t>
            </a:r>
            <a:r>
              <a:rPr lang="pt-BR" dirty="0"/>
              <a:t> switch-case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0E5205-9338-FC17-DC28-384F8A0777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55" r="5555"/>
          <a:stretch/>
        </p:blipFill>
        <p:spPr>
          <a:xfrm>
            <a:off x="3150223" y="2760505"/>
            <a:ext cx="5389928" cy="3229426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E228162-8638-DD2B-D892-DB1A6166FD4F}"/>
              </a:ext>
            </a:extLst>
          </p:cNvPr>
          <p:cNvSpPr txBox="1">
            <a:spLocks/>
          </p:cNvSpPr>
          <p:nvPr/>
        </p:nvSpPr>
        <p:spPr>
          <a:xfrm>
            <a:off x="4280211" y="2350375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25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926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7F990-8662-B27E-B2F3-95D8083A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3208"/>
            <a:ext cx="9905998" cy="1029127"/>
          </a:xfrm>
        </p:spPr>
        <p:txBody>
          <a:bodyPr/>
          <a:lstStyle/>
          <a:p>
            <a:r>
              <a:rPr lang="pt-BR" dirty="0"/>
              <a:t>Java 25 new </a:t>
            </a:r>
            <a:r>
              <a:rPr lang="pt-BR" dirty="0" err="1"/>
              <a:t>FEatures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646B07-BA15-431A-F263-04700E72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12335"/>
            <a:ext cx="9905999" cy="1160402"/>
          </a:xfrm>
        </p:spPr>
        <p:txBody>
          <a:bodyPr/>
          <a:lstStyle/>
          <a:p>
            <a:r>
              <a:rPr lang="pt-BR" dirty="0"/>
              <a:t>Module </a:t>
            </a:r>
            <a:r>
              <a:rPr lang="pt-BR" dirty="0" err="1"/>
              <a:t>Import</a:t>
            </a:r>
            <a:r>
              <a:rPr lang="pt-BR" dirty="0"/>
              <a:t> (JEP 511)</a:t>
            </a:r>
          </a:p>
          <a:p>
            <a:pPr lvl="1"/>
            <a:r>
              <a:rPr lang="pt-BR" dirty="0" err="1"/>
              <a:t>Reduce</a:t>
            </a:r>
            <a:r>
              <a:rPr lang="pt-BR" dirty="0"/>
              <a:t> </a:t>
            </a:r>
            <a:r>
              <a:rPr lang="pt-BR" dirty="0" err="1"/>
              <a:t>number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lines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F5918-0716-FEA7-7E3E-F6C6611F35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716" b="3716"/>
          <a:stretch/>
        </p:blipFill>
        <p:spPr>
          <a:xfrm>
            <a:off x="912195" y="2668160"/>
            <a:ext cx="5040031" cy="3229426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D7E3337-2448-F1E1-10AA-395C674C17B8}"/>
              </a:ext>
            </a:extLst>
          </p:cNvPr>
          <p:cNvSpPr txBox="1">
            <a:spLocks/>
          </p:cNvSpPr>
          <p:nvPr/>
        </p:nvSpPr>
        <p:spPr>
          <a:xfrm>
            <a:off x="1588699" y="2291848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21</a:t>
            </a:r>
          </a:p>
          <a:p>
            <a:endParaRPr lang="pt-B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0E5205-9338-FC17-DC28-384F8A0777B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502" t="592" r="4632" b="-592"/>
          <a:stretch/>
        </p:blipFill>
        <p:spPr>
          <a:xfrm>
            <a:off x="6028113" y="2668160"/>
            <a:ext cx="5413843" cy="3229426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E228162-8638-DD2B-D892-DB1A6166FD4F}"/>
              </a:ext>
            </a:extLst>
          </p:cNvPr>
          <p:cNvSpPr txBox="1">
            <a:spLocks/>
          </p:cNvSpPr>
          <p:nvPr/>
        </p:nvSpPr>
        <p:spPr>
          <a:xfrm>
            <a:off x="7471985" y="2272737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25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9915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7F990-8662-B27E-B2F3-95D8083A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3208"/>
            <a:ext cx="9905998" cy="1029127"/>
          </a:xfrm>
        </p:spPr>
        <p:txBody>
          <a:bodyPr/>
          <a:lstStyle/>
          <a:p>
            <a:r>
              <a:rPr lang="pt-BR" dirty="0"/>
              <a:t>Java 25 new </a:t>
            </a:r>
            <a:r>
              <a:rPr lang="pt-BR" dirty="0" err="1"/>
              <a:t>FEatures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646B07-BA15-431A-F263-04700E72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12334"/>
            <a:ext cx="9905999" cy="1829273"/>
          </a:xfrm>
        </p:spPr>
        <p:txBody>
          <a:bodyPr>
            <a:normAutofit fontScale="92500"/>
          </a:bodyPr>
          <a:lstStyle/>
          <a:p>
            <a:r>
              <a:rPr lang="pt-BR" dirty="0" err="1"/>
              <a:t>Compact</a:t>
            </a:r>
            <a:r>
              <a:rPr lang="pt-BR" dirty="0"/>
              <a:t> </a:t>
            </a:r>
            <a:r>
              <a:rPr lang="pt-BR" dirty="0" err="1"/>
              <a:t>Source</a:t>
            </a:r>
            <a:r>
              <a:rPr lang="pt-BR" dirty="0"/>
              <a:t> Files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Instance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(JEP 512)</a:t>
            </a:r>
          </a:p>
          <a:p>
            <a:pPr lvl="1"/>
            <a:r>
              <a:rPr lang="en-US" dirty="0"/>
              <a:t>Developers can omit package and module declarations</a:t>
            </a:r>
          </a:p>
          <a:p>
            <a:pPr lvl="1"/>
            <a:r>
              <a:rPr lang="en-US" dirty="0"/>
              <a:t>A compact source file declares a class implicitly</a:t>
            </a:r>
          </a:p>
          <a:p>
            <a:pPr lvl="1"/>
            <a:r>
              <a:rPr lang="en-US" dirty="0"/>
              <a:t>Allow main to be non-static, and drop the requirements for public and an array parameter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F5918-0716-FEA7-7E3E-F6C6611F35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8" r="13332"/>
          <a:stretch/>
        </p:blipFill>
        <p:spPr>
          <a:xfrm>
            <a:off x="1386694" y="3810570"/>
            <a:ext cx="4709306" cy="2231644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D7E3337-2448-F1E1-10AA-395C674C17B8}"/>
              </a:ext>
            </a:extLst>
          </p:cNvPr>
          <p:cNvSpPr txBox="1">
            <a:spLocks/>
          </p:cNvSpPr>
          <p:nvPr/>
        </p:nvSpPr>
        <p:spPr>
          <a:xfrm>
            <a:off x="2140790" y="3322802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21</a:t>
            </a:r>
          </a:p>
          <a:p>
            <a:endParaRPr lang="pt-B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0E5205-9338-FC17-DC28-384F8A0777B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1" t="124" r="7059"/>
          <a:stretch/>
        </p:blipFill>
        <p:spPr>
          <a:xfrm>
            <a:off x="6676845" y="3810570"/>
            <a:ext cx="4486681" cy="1029127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E228162-8638-DD2B-D892-DB1A6166FD4F}"/>
              </a:ext>
            </a:extLst>
          </p:cNvPr>
          <p:cNvSpPr txBox="1">
            <a:spLocks/>
          </p:cNvSpPr>
          <p:nvPr/>
        </p:nvSpPr>
        <p:spPr>
          <a:xfrm>
            <a:off x="7463359" y="3322802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25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6674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7F990-8662-B27E-B2F3-95D8083A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3208"/>
            <a:ext cx="9905998" cy="1029127"/>
          </a:xfrm>
        </p:spPr>
        <p:txBody>
          <a:bodyPr/>
          <a:lstStyle/>
          <a:p>
            <a:r>
              <a:rPr lang="pt-BR" dirty="0"/>
              <a:t>Java 25 new </a:t>
            </a:r>
            <a:r>
              <a:rPr lang="pt-BR" dirty="0" err="1"/>
              <a:t>FEatures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646B07-BA15-431A-F263-04700E72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12335"/>
            <a:ext cx="9905999" cy="1160402"/>
          </a:xfrm>
        </p:spPr>
        <p:txBody>
          <a:bodyPr/>
          <a:lstStyle/>
          <a:p>
            <a:r>
              <a:rPr lang="pt-BR" dirty="0" err="1"/>
              <a:t>Flexible</a:t>
            </a:r>
            <a:r>
              <a:rPr lang="pt-BR" dirty="0"/>
              <a:t> </a:t>
            </a:r>
            <a:r>
              <a:rPr lang="pt-BR" dirty="0" err="1"/>
              <a:t>Constructor</a:t>
            </a:r>
            <a:r>
              <a:rPr lang="pt-BR" dirty="0"/>
              <a:t> (JEP 513)</a:t>
            </a:r>
          </a:p>
          <a:p>
            <a:pPr lvl="1"/>
            <a:r>
              <a:rPr lang="pt-BR" dirty="0" err="1"/>
              <a:t>Superclass</a:t>
            </a:r>
            <a:r>
              <a:rPr lang="pt-BR" dirty="0"/>
              <a:t> </a:t>
            </a:r>
            <a:r>
              <a:rPr lang="pt-BR" dirty="0" err="1"/>
              <a:t>constructors</a:t>
            </a:r>
            <a:r>
              <a:rPr lang="pt-BR" dirty="0"/>
              <a:t> </a:t>
            </a:r>
            <a:r>
              <a:rPr lang="en-US" dirty="0"/>
              <a:t>no longer need to be the first line of class constructor.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F5918-0716-FEA7-7E3E-F6C6611F35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446" r="1182"/>
          <a:stretch/>
        </p:blipFill>
        <p:spPr>
          <a:xfrm>
            <a:off x="828137" y="2668160"/>
            <a:ext cx="4848044" cy="3229426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D7E3337-2448-F1E1-10AA-395C674C17B8}"/>
              </a:ext>
            </a:extLst>
          </p:cNvPr>
          <p:cNvSpPr txBox="1">
            <a:spLocks/>
          </p:cNvSpPr>
          <p:nvPr/>
        </p:nvSpPr>
        <p:spPr>
          <a:xfrm>
            <a:off x="1588699" y="2291848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21</a:t>
            </a:r>
          </a:p>
          <a:p>
            <a:endParaRPr lang="pt-B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0E5205-9338-FC17-DC28-384F8A0777B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0" r="4661"/>
          <a:stretch/>
        </p:blipFill>
        <p:spPr>
          <a:xfrm>
            <a:off x="5814204" y="2668159"/>
            <a:ext cx="5451894" cy="3229426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E228162-8638-DD2B-D892-DB1A6166FD4F}"/>
              </a:ext>
            </a:extLst>
          </p:cNvPr>
          <p:cNvSpPr txBox="1">
            <a:spLocks/>
          </p:cNvSpPr>
          <p:nvPr/>
        </p:nvSpPr>
        <p:spPr>
          <a:xfrm>
            <a:off x="7471985" y="2272737"/>
            <a:ext cx="2526101" cy="487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Java 25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4515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0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2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3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4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15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3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4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5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6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7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8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9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11430</TotalTime>
  <Words>557</Words>
  <Application>Microsoft Office PowerPoint</Application>
  <PresentationFormat>Widescreen</PresentationFormat>
  <Paragraphs>105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Arial</vt:lpstr>
      <vt:lpstr>Tw Cen MT</vt:lpstr>
      <vt:lpstr>Circuito</vt:lpstr>
      <vt:lpstr>PowerPoint Presentation</vt:lpstr>
      <vt:lpstr>AGENDA</vt:lpstr>
      <vt:lpstr>LTS Versions</vt:lpstr>
      <vt:lpstr>Java 25 new FEatures</vt:lpstr>
      <vt:lpstr>Java 25 new FEatures</vt:lpstr>
      <vt:lpstr>Java 25 new FEatures</vt:lpstr>
      <vt:lpstr>Java 25 new FEatures</vt:lpstr>
      <vt:lpstr>Java 25 new FEatures</vt:lpstr>
      <vt:lpstr>Java 25 new FEatures</vt:lpstr>
      <vt:lpstr>Java 25 new FEatures</vt:lpstr>
      <vt:lpstr>Java 25 new FEatures</vt:lpstr>
      <vt:lpstr>Java 25 new FEatures</vt:lpstr>
      <vt:lpstr>Java 25 new FEatures</vt:lpstr>
      <vt:lpstr>Java 25 new FEatures</vt:lpstr>
      <vt:lpstr>Java 25 new FEatures</vt:lpstr>
      <vt:lpstr>Generational Shenandoah – (JEP 521)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13</cp:revision>
  <dcterms:created xsi:type="dcterms:W3CDTF">2025-10-02T18:47:53Z</dcterms:created>
  <dcterms:modified xsi:type="dcterms:W3CDTF">2025-10-10T17:18:33Z</dcterms:modified>
</cp:coreProperties>
</file>